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845" autoAdjust="0"/>
  </p:normalViewPr>
  <p:slideViewPr>
    <p:cSldViewPr snapToGrid="0" snapToObjects="1">
      <p:cViewPr varScale="1">
        <p:scale>
          <a:sx n="96" d="100"/>
          <a:sy n="96" d="100"/>
        </p:scale>
        <p:origin x="124"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milotm/testrepo/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milotm/testrepo/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milotm/testrepo/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milotm/testrepo/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milotm/testrepo/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milotm/testrepo/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milotm/testrepo/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mmilotm/testrepo/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Milot M.</a:t>
            </a:r>
          </a:p>
          <a:p>
            <a:r>
              <a:rPr lang="en-US" dirty="0">
                <a:solidFill>
                  <a:schemeClr val="bg2"/>
                </a:solidFill>
                <a:latin typeface="Abadi" panose="020B0604020104020204" pitchFamily="34" charset="0"/>
                <a:ea typeface="SF Pro" pitchFamily="2" charset="0"/>
                <a:cs typeface="SF Pro" pitchFamily="2" charset="0"/>
              </a:rPr>
              <a:t>05 Dec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Cleaned the data</a:t>
            </a: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Structured the data in a suitable form for analysis</a:t>
            </a:r>
          </a:p>
          <a:p>
            <a:pPr marL="0" indent="0">
              <a:buNone/>
            </a:pPr>
            <a:endParaRPr lang="en-US" sz="2200" dirty="0">
              <a:solidFill>
                <a:schemeClr val="accent3">
                  <a:lumMod val="25000"/>
                </a:schemeClr>
              </a:solidFill>
              <a:latin typeface="Abadi" panose="020B0604020104020204" pitchFamily="34" charset="0"/>
            </a:endParaRPr>
          </a:p>
          <a:p>
            <a:r>
              <a:rPr lang="en-US" sz="2200" dirty="0" err="1">
                <a:latin typeface="Abadi" panose="020B0604020104020204" pitchFamily="34" charset="0"/>
                <a:hlinkClick r:id="rId3"/>
              </a:rPr>
              <a:t>testrepo</a:t>
            </a:r>
            <a:r>
              <a:rPr lang="en-US" sz="2200" dirty="0">
                <a:latin typeface="Abadi" panose="020B0604020104020204" pitchFamily="34" charset="0"/>
                <a:hlinkClick r:id="rId3"/>
              </a:rPr>
              <a:t>/labs-</a:t>
            </a:r>
            <a:r>
              <a:rPr lang="en-US" sz="2200" dirty="0" err="1">
                <a:latin typeface="Abadi" panose="020B0604020104020204" pitchFamily="34" charset="0"/>
                <a:hlinkClick r:id="rId3"/>
              </a:rPr>
              <a:t>jupyter</a:t>
            </a:r>
            <a:r>
              <a:rPr lang="en-US" sz="2200" dirty="0">
                <a:latin typeface="Abadi" panose="020B0604020104020204" pitchFamily="34" charset="0"/>
                <a:hlinkClick r:id="rId3"/>
              </a:rPr>
              <a:t>-</a:t>
            </a:r>
            <a:r>
              <a:rPr lang="en-US" sz="2200" dirty="0" err="1">
                <a:latin typeface="Abadi" panose="020B0604020104020204" pitchFamily="34" charset="0"/>
                <a:hlinkClick r:id="rId3"/>
              </a:rPr>
              <a:t>spacex</a:t>
            </a:r>
            <a:r>
              <a:rPr lang="en-US" sz="2200" dirty="0">
                <a:latin typeface="Abadi" panose="020B0604020104020204" pitchFamily="34" charset="0"/>
                <a:hlinkClick r:id="rId3"/>
              </a:rPr>
              <a:t>-Data </a:t>
            </a:r>
            <a:r>
              <a:rPr lang="en-US" sz="2200" dirty="0" err="1">
                <a:latin typeface="Abadi" panose="020B0604020104020204" pitchFamily="34" charset="0"/>
                <a:hlinkClick r:id="rId3"/>
              </a:rPr>
              <a:t>wrangling.ipynb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Following Charts Plotted:</a:t>
            </a:r>
          </a:p>
          <a:p>
            <a:pPr lvl="1">
              <a:lnSpc>
                <a:spcPct val="100000"/>
              </a:lnSpc>
              <a:spcBef>
                <a:spcPts val="1400"/>
              </a:spcBef>
            </a:pPr>
            <a:r>
              <a:rPr lang="en-US" sz="1900" dirty="0">
                <a:solidFill>
                  <a:srgbClr val="7030A0"/>
                </a:solidFill>
                <a:latin typeface="Abadi" panose="020B0604020104020204" pitchFamily="34" charset="0"/>
              </a:rPr>
              <a:t>Flight Number vs Payload Mass</a:t>
            </a:r>
          </a:p>
          <a:p>
            <a:pPr lvl="1">
              <a:lnSpc>
                <a:spcPct val="100000"/>
              </a:lnSpc>
              <a:spcBef>
                <a:spcPts val="1400"/>
              </a:spcBef>
            </a:pPr>
            <a:r>
              <a:rPr lang="en-US" sz="1900" dirty="0">
                <a:solidFill>
                  <a:srgbClr val="7030A0"/>
                </a:solidFill>
                <a:latin typeface="Abadi" panose="020B0604020104020204" pitchFamily="34" charset="0"/>
              </a:rPr>
              <a:t>Flight Number vs Launch Site</a:t>
            </a:r>
          </a:p>
          <a:p>
            <a:pPr lvl="1">
              <a:lnSpc>
                <a:spcPct val="100000"/>
              </a:lnSpc>
              <a:spcBef>
                <a:spcPts val="1400"/>
              </a:spcBef>
            </a:pPr>
            <a:r>
              <a:rPr lang="en-US" sz="1900" dirty="0">
                <a:solidFill>
                  <a:srgbClr val="7030A0"/>
                </a:solidFill>
                <a:latin typeface="Abadi" panose="020B0604020104020204" pitchFamily="34" charset="0"/>
              </a:rPr>
              <a:t>Payload vs Launch Site</a:t>
            </a:r>
          </a:p>
          <a:p>
            <a:pPr lvl="1">
              <a:lnSpc>
                <a:spcPct val="100000"/>
              </a:lnSpc>
              <a:spcBef>
                <a:spcPts val="1400"/>
              </a:spcBef>
            </a:pPr>
            <a:r>
              <a:rPr lang="en-US" sz="1900" dirty="0">
                <a:solidFill>
                  <a:srgbClr val="7030A0"/>
                </a:solidFill>
                <a:latin typeface="Abadi" panose="020B0604020104020204" pitchFamily="34" charset="0"/>
              </a:rPr>
              <a:t>Flight Number vs Orbit type</a:t>
            </a:r>
          </a:p>
          <a:p>
            <a:pPr lvl="1">
              <a:lnSpc>
                <a:spcPct val="100000"/>
              </a:lnSpc>
              <a:spcBef>
                <a:spcPts val="1400"/>
              </a:spcBef>
            </a:pPr>
            <a:r>
              <a:rPr lang="en-US" sz="1900" dirty="0">
                <a:solidFill>
                  <a:srgbClr val="7030A0"/>
                </a:solidFill>
                <a:latin typeface="Abadi" panose="020B0604020104020204" pitchFamily="34" charset="0"/>
              </a:rPr>
              <a:t>Payload vs Orbit type</a:t>
            </a:r>
          </a:p>
          <a:p>
            <a:pPr lvl="1">
              <a:lnSpc>
                <a:spcPct val="100000"/>
              </a:lnSpc>
              <a:spcBef>
                <a:spcPts val="1400"/>
              </a:spcBef>
            </a:pPr>
            <a:r>
              <a:rPr lang="en-US" sz="1900" dirty="0">
                <a:solidFill>
                  <a:srgbClr val="7030A0"/>
                </a:solidFill>
                <a:latin typeface="Abadi" panose="020B0604020104020204" pitchFamily="34" charset="0"/>
              </a:rPr>
              <a:t>Success rate of each orbit type</a:t>
            </a:r>
          </a:p>
          <a:p>
            <a:pPr>
              <a:lnSpc>
                <a:spcPct val="100000"/>
              </a:lnSpc>
              <a:spcBef>
                <a:spcPts val="1400"/>
              </a:spcBef>
            </a:pPr>
            <a:r>
              <a:rPr lang="en-US" sz="2200" dirty="0" err="1">
                <a:latin typeface="Abadi" panose="020B0604020104020204" pitchFamily="34" charset="0"/>
                <a:hlinkClick r:id="rId3"/>
              </a:rPr>
              <a:t>testrepo</a:t>
            </a:r>
            <a:r>
              <a:rPr lang="en-US" sz="2200" dirty="0">
                <a:latin typeface="Abadi" panose="020B0604020104020204" pitchFamily="34" charset="0"/>
                <a:hlinkClick r:id="rId3"/>
              </a:rPr>
              <a:t>/</a:t>
            </a:r>
            <a:r>
              <a:rPr lang="en-US" sz="2200" dirty="0" err="1">
                <a:latin typeface="Abadi" panose="020B0604020104020204" pitchFamily="34" charset="0"/>
                <a:hlinkClick r:id="rId3"/>
              </a:rPr>
              <a:t>jupyter</a:t>
            </a:r>
            <a:r>
              <a:rPr lang="en-US" sz="2200" dirty="0">
                <a:latin typeface="Abadi" panose="020B0604020104020204" pitchFamily="34" charset="0"/>
                <a:hlinkClick r:id="rId3"/>
              </a:rPr>
              <a:t>-labs-</a:t>
            </a:r>
            <a:r>
              <a:rPr lang="en-US" sz="2200" dirty="0" err="1">
                <a:latin typeface="Abadi" panose="020B0604020104020204" pitchFamily="34" charset="0"/>
                <a:hlinkClick r:id="rId3"/>
              </a:rPr>
              <a:t>eda</a:t>
            </a:r>
            <a:r>
              <a:rPr lang="en-US" sz="2200" dirty="0">
                <a:latin typeface="Abadi" panose="020B0604020104020204" pitchFamily="34" charset="0"/>
                <a:hlinkClick r:id="rId3"/>
              </a:rPr>
              <a:t>-</a:t>
            </a:r>
            <a:r>
              <a:rPr lang="en-US" sz="2200" dirty="0" err="1">
                <a:latin typeface="Abadi" panose="020B0604020104020204" pitchFamily="34" charset="0"/>
                <a:hlinkClick r:id="rId3"/>
              </a:rPr>
              <a:t>dataviz.ipynb.jupyterlite.ipynb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3948"/>
            <a:ext cx="9745589" cy="455396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the SQL queries performed as below:</a:t>
            </a:r>
          </a:p>
          <a:p>
            <a:pPr lvl="1">
              <a:lnSpc>
                <a:spcPct val="100000"/>
              </a:lnSpc>
              <a:spcBef>
                <a:spcPts val="1400"/>
              </a:spcBef>
            </a:pPr>
            <a:r>
              <a:rPr lang="en-US" sz="1200" dirty="0">
                <a:solidFill>
                  <a:srgbClr val="7030A0"/>
                </a:solidFill>
                <a:latin typeface="Abadi" panose="020B0604020104020204" pitchFamily="34" charset="0"/>
              </a:rPr>
              <a:t>Unique launch site names in the space mission</a:t>
            </a:r>
          </a:p>
          <a:p>
            <a:pPr lvl="1">
              <a:lnSpc>
                <a:spcPct val="100000"/>
              </a:lnSpc>
              <a:spcBef>
                <a:spcPts val="1400"/>
              </a:spcBef>
            </a:pPr>
            <a:r>
              <a:rPr lang="en-US" sz="1200" dirty="0">
                <a:solidFill>
                  <a:srgbClr val="7030A0"/>
                </a:solidFill>
                <a:latin typeface="Abadi" panose="020B0604020104020204" pitchFamily="34" charset="0"/>
              </a:rPr>
              <a:t>5 records where launch sites begin with the string 'CCA’</a:t>
            </a:r>
          </a:p>
          <a:p>
            <a:pPr lvl="1">
              <a:lnSpc>
                <a:spcPct val="100000"/>
              </a:lnSpc>
              <a:spcBef>
                <a:spcPts val="1400"/>
              </a:spcBef>
            </a:pPr>
            <a:r>
              <a:rPr lang="en-US" sz="1200" dirty="0">
                <a:solidFill>
                  <a:srgbClr val="7030A0"/>
                </a:solidFill>
                <a:latin typeface="Abadi" panose="020B0604020104020204" pitchFamily="34" charset="0"/>
              </a:rPr>
              <a:t>The total payload mass carried by boosters launched by NASA (CRS)</a:t>
            </a:r>
          </a:p>
          <a:p>
            <a:pPr lvl="1">
              <a:lnSpc>
                <a:spcPct val="100000"/>
              </a:lnSpc>
              <a:spcBef>
                <a:spcPts val="1400"/>
              </a:spcBef>
            </a:pPr>
            <a:r>
              <a:rPr lang="en-US" sz="1200" dirty="0">
                <a:solidFill>
                  <a:srgbClr val="7030A0"/>
                </a:solidFill>
                <a:latin typeface="Abadi" panose="020B0604020104020204" pitchFamily="34" charset="0"/>
              </a:rPr>
              <a:t>Average payload mass carried by booster version F9 v1.1</a:t>
            </a:r>
          </a:p>
          <a:p>
            <a:pPr lvl="1">
              <a:lnSpc>
                <a:spcPct val="100000"/>
              </a:lnSpc>
              <a:spcBef>
                <a:spcPts val="1400"/>
              </a:spcBef>
            </a:pPr>
            <a:r>
              <a:rPr lang="en-US" sz="1200" dirty="0">
                <a:solidFill>
                  <a:srgbClr val="7030A0"/>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200" dirty="0">
                <a:solidFill>
                  <a:srgbClr val="7030A0"/>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200" dirty="0">
                <a:solidFill>
                  <a:srgbClr val="7030A0"/>
                </a:solidFill>
                <a:latin typeface="Abadi" panose="020B0604020104020204" pitchFamily="34" charset="0"/>
              </a:rPr>
              <a:t>List the total number of successful and failure mission outcomes</a:t>
            </a:r>
          </a:p>
          <a:p>
            <a:pPr lvl="1">
              <a:lnSpc>
                <a:spcPct val="100000"/>
              </a:lnSpc>
              <a:spcBef>
                <a:spcPts val="1400"/>
              </a:spcBef>
            </a:pPr>
            <a:r>
              <a:rPr lang="en-US" sz="1200" dirty="0">
                <a:solidFill>
                  <a:srgbClr val="7030A0"/>
                </a:solidFill>
                <a:latin typeface="Abadi" panose="020B0604020104020204" pitchFamily="34" charset="0"/>
              </a:rPr>
              <a:t>The names of the booster versions which have carried the maximum payload mass using sub query</a:t>
            </a:r>
          </a:p>
          <a:p>
            <a:pPr>
              <a:lnSpc>
                <a:spcPct val="100000"/>
              </a:lnSpc>
              <a:spcBef>
                <a:spcPts val="1400"/>
              </a:spcBef>
            </a:pPr>
            <a:r>
              <a:rPr lang="en-US" sz="2200" dirty="0" err="1">
                <a:latin typeface="Abadi" panose="020B0604020104020204" pitchFamily="34" charset="0"/>
                <a:hlinkClick r:id="rId3"/>
              </a:rPr>
              <a:t>testrepo</a:t>
            </a:r>
            <a:r>
              <a:rPr lang="en-US" sz="2200" dirty="0">
                <a:latin typeface="Abadi" panose="020B0604020104020204" pitchFamily="34" charset="0"/>
                <a:hlinkClick r:id="rId3"/>
              </a:rPr>
              <a:t>/</a:t>
            </a:r>
            <a:r>
              <a:rPr lang="en-US" sz="2200" dirty="0" err="1">
                <a:latin typeface="Abadi" panose="020B0604020104020204" pitchFamily="34" charset="0"/>
                <a:hlinkClick r:id="rId3"/>
              </a:rPr>
              <a:t>jupyter</a:t>
            </a:r>
            <a:r>
              <a:rPr lang="en-US" sz="2200" dirty="0">
                <a:latin typeface="Abadi" panose="020B0604020104020204" pitchFamily="34" charset="0"/>
                <a:hlinkClick r:id="rId3"/>
              </a:rPr>
              <a:t>-labs-</a:t>
            </a:r>
            <a:r>
              <a:rPr lang="en-US" sz="2200" dirty="0" err="1">
                <a:latin typeface="Abadi" panose="020B0604020104020204" pitchFamily="34" charset="0"/>
                <a:hlinkClick r:id="rId3"/>
              </a:rPr>
              <a:t>eda</a:t>
            </a:r>
            <a:r>
              <a:rPr lang="en-US" sz="2200" dirty="0">
                <a:latin typeface="Abadi" panose="020B0604020104020204" pitchFamily="34" charset="0"/>
                <a:hlinkClick r:id="rId3"/>
              </a:rPr>
              <a:t>-</a:t>
            </a:r>
            <a:r>
              <a:rPr lang="en-US" sz="2200" dirty="0" err="1">
                <a:latin typeface="Abadi" panose="020B0604020104020204" pitchFamily="34" charset="0"/>
                <a:hlinkClick r:id="rId3"/>
              </a:rPr>
              <a:t>sql-coursera_sqllite.ipynb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the map objects used as below:</a:t>
            </a:r>
          </a:p>
          <a:p>
            <a:pPr lvl="1">
              <a:lnSpc>
                <a:spcPct val="100000"/>
              </a:lnSpc>
              <a:spcBef>
                <a:spcPts val="1400"/>
              </a:spcBef>
            </a:pPr>
            <a:r>
              <a:rPr lang="en-US" sz="2000" dirty="0">
                <a:solidFill>
                  <a:srgbClr val="7030A0"/>
                </a:solidFill>
                <a:latin typeface="Abadi" panose="020B0604020104020204" pitchFamily="34" charset="0"/>
              </a:rPr>
              <a:t>Marker – to specify locations on the map</a:t>
            </a:r>
          </a:p>
          <a:p>
            <a:pPr lvl="1">
              <a:lnSpc>
                <a:spcPct val="100000"/>
              </a:lnSpc>
              <a:spcBef>
                <a:spcPts val="1400"/>
              </a:spcBef>
            </a:pPr>
            <a:r>
              <a:rPr lang="en-US" sz="2000" dirty="0">
                <a:solidFill>
                  <a:srgbClr val="7030A0"/>
                </a:solidFill>
                <a:latin typeface="Abadi" panose="020B0604020104020204" pitchFamily="34" charset="0"/>
              </a:rPr>
              <a:t>Circle – presenting the circle around the point on the map</a:t>
            </a:r>
          </a:p>
          <a:p>
            <a:pPr lvl="1">
              <a:lnSpc>
                <a:spcPct val="100000"/>
              </a:lnSpc>
              <a:spcBef>
                <a:spcPts val="1400"/>
              </a:spcBef>
            </a:pPr>
            <a:r>
              <a:rPr lang="en-US" sz="2000" dirty="0">
                <a:solidFill>
                  <a:srgbClr val="7030A0"/>
                </a:solidFill>
                <a:latin typeface="Abadi" panose="020B0604020104020204" pitchFamily="34" charset="0"/>
              </a:rPr>
              <a:t>Line – to connect multiple points</a:t>
            </a:r>
          </a:p>
          <a:p>
            <a:pPr marL="457200" lvl="1" indent="0">
              <a:lnSpc>
                <a:spcPct val="100000"/>
              </a:lnSpc>
              <a:spcBef>
                <a:spcPts val="1400"/>
              </a:spcBef>
              <a:buNone/>
            </a:pPr>
            <a:endParaRPr lang="en-US" sz="2000" dirty="0">
              <a:solidFill>
                <a:srgbClr val="7030A0"/>
              </a:solidFill>
              <a:latin typeface="Abadi" panose="020B0604020104020204" pitchFamily="34" charset="0"/>
            </a:endParaRPr>
          </a:p>
          <a:p>
            <a:pPr>
              <a:lnSpc>
                <a:spcPct val="100000"/>
              </a:lnSpc>
              <a:spcBef>
                <a:spcPts val="1400"/>
              </a:spcBef>
            </a:pPr>
            <a:r>
              <a:rPr lang="en-US" sz="2200" dirty="0" err="1">
                <a:latin typeface="Abadi" panose="020B0604020104020204" pitchFamily="34" charset="0"/>
                <a:hlinkClick r:id="rId3"/>
              </a:rPr>
              <a:t>testrepo</a:t>
            </a:r>
            <a:r>
              <a:rPr lang="en-US" sz="2200" dirty="0">
                <a:latin typeface="Abadi" panose="020B0604020104020204" pitchFamily="34" charset="0"/>
                <a:hlinkClick r:id="rId3"/>
              </a:rPr>
              <a:t>/</a:t>
            </a:r>
            <a:r>
              <a:rPr lang="en-US" sz="2200" dirty="0" err="1">
                <a:latin typeface="Abadi" panose="020B0604020104020204" pitchFamily="34" charset="0"/>
                <a:hlinkClick r:id="rId3"/>
              </a:rPr>
              <a:t>jupyter</a:t>
            </a:r>
            <a:r>
              <a:rPr lang="en-US" sz="2200" dirty="0">
                <a:latin typeface="Abadi" panose="020B0604020104020204" pitchFamily="34" charset="0"/>
                <a:hlinkClick r:id="rId3"/>
              </a:rPr>
              <a:t>-labs-</a:t>
            </a:r>
            <a:r>
              <a:rPr lang="en-US" sz="2200" dirty="0" err="1">
                <a:latin typeface="Abadi" panose="020B0604020104020204" pitchFamily="34" charset="0"/>
                <a:hlinkClick r:id="rId3"/>
              </a:rPr>
              <a:t>eda</a:t>
            </a:r>
            <a:r>
              <a:rPr lang="en-US" sz="2200" dirty="0">
                <a:latin typeface="Abadi" panose="020B0604020104020204" pitchFamily="34" charset="0"/>
                <a:hlinkClick r:id="rId3"/>
              </a:rPr>
              <a:t>-</a:t>
            </a:r>
            <a:r>
              <a:rPr lang="en-US" sz="2200" dirty="0" err="1">
                <a:latin typeface="Abadi" panose="020B0604020104020204" pitchFamily="34" charset="0"/>
                <a:hlinkClick r:id="rId3"/>
              </a:rPr>
              <a:t>dataviz.ipynb.jupyterlite.ipynb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err="1">
                <a:latin typeface="Abadi" panose="020B0604020104020204" pitchFamily="34" charset="0"/>
                <a:hlinkClick r:id="rId3"/>
              </a:rPr>
              <a:t>testrepo</a:t>
            </a:r>
            <a:r>
              <a:rPr lang="en-US" sz="2200" dirty="0">
                <a:latin typeface="Abadi" panose="020B0604020104020204" pitchFamily="34" charset="0"/>
                <a:hlinkClick r:id="rId3"/>
              </a:rPr>
              <a:t>/</a:t>
            </a:r>
            <a:r>
              <a:rPr lang="en-US" sz="2200" dirty="0" err="1">
                <a:latin typeface="Abadi" panose="020B0604020104020204" pitchFamily="34" charset="0"/>
                <a:hlinkClick r:id="rId3"/>
              </a:rPr>
              <a:t>jupyter</a:t>
            </a:r>
            <a:r>
              <a:rPr lang="en-US" sz="2200" dirty="0">
                <a:latin typeface="Abadi" panose="020B0604020104020204" pitchFamily="34" charset="0"/>
                <a:hlinkClick r:id="rId3"/>
              </a:rPr>
              <a:t>-labs-</a:t>
            </a:r>
            <a:r>
              <a:rPr lang="en-US" sz="2200" dirty="0" err="1">
                <a:latin typeface="Abadi" panose="020B0604020104020204" pitchFamily="34" charset="0"/>
                <a:hlinkClick r:id="rId3"/>
              </a:rPr>
              <a:t>eda</a:t>
            </a:r>
            <a:r>
              <a:rPr lang="en-US" sz="2200" dirty="0">
                <a:latin typeface="Abadi" panose="020B0604020104020204" pitchFamily="34" charset="0"/>
                <a:hlinkClick r:id="rId3"/>
              </a:rPr>
              <a:t>-</a:t>
            </a:r>
            <a:r>
              <a:rPr lang="en-US" sz="2200" dirty="0" err="1">
                <a:latin typeface="Abadi" panose="020B0604020104020204" pitchFamily="34" charset="0"/>
                <a:hlinkClick r:id="rId3"/>
              </a:rPr>
              <a:t>dataviz.ipynb.jupyterlite.ipynb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Created an output variable</a:t>
            </a:r>
          </a:p>
          <a:p>
            <a:pPr>
              <a:lnSpc>
                <a:spcPct val="100000"/>
              </a:lnSpc>
              <a:spcBef>
                <a:spcPts val="1400"/>
              </a:spcBef>
            </a:pPr>
            <a:r>
              <a:rPr lang="en-US" sz="2200" dirty="0">
                <a:solidFill>
                  <a:schemeClr val="accent3">
                    <a:lumMod val="25000"/>
                  </a:schemeClr>
                </a:solidFill>
                <a:latin typeface="Abadi" panose="020B0604020104020204" pitchFamily="34" charset="0"/>
              </a:rPr>
              <a:t>Standardized the data, cleaned, trained and tested</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Models used: SVM, Classification Trees and Logistic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Grid search used to find the best tuned parameters for prediction</a:t>
            </a:r>
          </a:p>
          <a:p>
            <a:pPr>
              <a:lnSpc>
                <a:spcPct val="100000"/>
              </a:lnSpc>
              <a:spcBef>
                <a:spcPts val="1400"/>
              </a:spcBef>
            </a:pPr>
            <a:r>
              <a:rPr lang="en-US" sz="2200" dirty="0">
                <a:solidFill>
                  <a:schemeClr val="accent3">
                    <a:lumMod val="25000"/>
                  </a:schemeClr>
                </a:solidFill>
                <a:latin typeface="Abadi" panose="020B0604020104020204" pitchFamily="34" charset="0"/>
              </a:rPr>
              <a:t>Accuracy and Confusion Matrix is checked for model validation</a:t>
            </a:r>
          </a:p>
          <a:p>
            <a:pPr>
              <a:lnSpc>
                <a:spcPct val="100000"/>
              </a:lnSpc>
              <a:spcBef>
                <a:spcPts val="1400"/>
              </a:spcBef>
            </a:pPr>
            <a:r>
              <a:rPr lang="en-US" sz="2200" dirty="0" err="1">
                <a:latin typeface="Abadi" panose="020B0604020104020204" pitchFamily="34" charset="0"/>
                <a:hlinkClick r:id="rId3"/>
              </a:rPr>
              <a:t>testrepo</a:t>
            </a:r>
            <a:r>
              <a:rPr lang="en-US" sz="2200" dirty="0">
                <a:latin typeface="Abadi" panose="020B0604020104020204" pitchFamily="34" charset="0"/>
                <a:hlinkClick r:id="rId3"/>
              </a:rPr>
              <a:t>/SpaceX_Machine_Learning_Prediction_Part_5.jupyterlite.ipynb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3394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2000" dirty="0">
                <a:solidFill>
                  <a:srgbClr val="7030A0"/>
                </a:solidFill>
                <a:latin typeface="Abadi" panose="020B0604020104020204" pitchFamily="34" charset="0"/>
              </a:rPr>
              <a:t>The success rate kept increasing till 2020 since 2013</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2000" dirty="0">
                <a:solidFill>
                  <a:srgbClr val="7030A0"/>
                </a:solidFill>
                <a:latin typeface="Abadi" panose="020B0604020104020204" pitchFamily="34" charset="0"/>
              </a:rPr>
              <a:t>KSC LC-39A site as the highest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2000" dirty="0">
                <a:solidFill>
                  <a:srgbClr val="7030A0"/>
                </a:solidFill>
                <a:latin typeface="Abadi" panose="020B0604020104020204" pitchFamily="34" charset="0"/>
              </a:rPr>
              <a:t>Best Model Confusion Matrix</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828207"/>
          </a:xfrm>
          <a:prstGeom prst="rect">
            <a:avLst/>
          </a:prstGeom>
        </p:spPr>
        <p:txBody>
          <a:bodyPr>
            <a:norm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Show a scatter plot of Flight Number vs. Launch Site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Success ration is increasing along with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1602301F-1D69-1426-C484-7AAF1014BAD6}"/>
              </a:ext>
            </a:extLst>
          </p:cNvPr>
          <p:cNvPicPr>
            <a:picLocks noChangeAspect="1"/>
          </p:cNvPicPr>
          <p:nvPr/>
        </p:nvPicPr>
        <p:blipFill>
          <a:blip r:embed="rId3"/>
          <a:stretch>
            <a:fillRect/>
          </a:stretch>
        </p:blipFill>
        <p:spPr>
          <a:xfrm>
            <a:off x="972378" y="2885077"/>
            <a:ext cx="10110866" cy="31404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8"/>
            <a:ext cx="10515600" cy="928276"/>
          </a:xfrm>
          <a:prstGeom prst="rect">
            <a:avLst/>
          </a:prstGeom>
        </p:spPr>
        <p:txBody>
          <a:bodyPr>
            <a:normAutofit/>
          </a:bodyPr>
          <a:lstStyle/>
          <a:p>
            <a:pPr>
              <a:lnSpc>
                <a:spcPct val="100000"/>
              </a:lnSpc>
              <a:spcBef>
                <a:spcPts val="1400"/>
              </a:spcBef>
            </a:pPr>
            <a:r>
              <a:rPr lang="en-CA" sz="1600" dirty="0">
                <a:solidFill>
                  <a:schemeClr val="accent3">
                    <a:lumMod val="25000"/>
                  </a:schemeClr>
                </a:solidFill>
                <a:latin typeface="Abadi" panose="020B0604020104020204" pitchFamily="34" charset="0"/>
              </a:rPr>
              <a:t>Show a scatter plot of Payload vs. Launch Site</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VAFB-SLC launch site there are no rockets launched for heavy payload mass(greater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B0CC7B9D-369B-B0F1-4E9E-715910AB561F}"/>
              </a:ext>
            </a:extLst>
          </p:cNvPr>
          <p:cNvPicPr>
            <a:picLocks noChangeAspect="1"/>
          </p:cNvPicPr>
          <p:nvPr/>
        </p:nvPicPr>
        <p:blipFill>
          <a:blip r:embed="rId3"/>
          <a:stretch>
            <a:fillRect/>
          </a:stretch>
        </p:blipFill>
        <p:spPr>
          <a:xfrm>
            <a:off x="770011" y="3157458"/>
            <a:ext cx="10515600" cy="245625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5"/>
            <a:ext cx="10515599" cy="1035840"/>
          </a:xfrm>
          <a:prstGeom prst="rect">
            <a:avLst/>
          </a:prstGeom>
        </p:spPr>
        <p:txBody>
          <a:bodyPr>
            <a:normAutofit/>
          </a:bodyPr>
          <a:lstStyle/>
          <a:p>
            <a:pPr algn="just">
              <a:lnSpc>
                <a:spcPct val="100000"/>
              </a:lnSpc>
              <a:spcBef>
                <a:spcPts val="1400"/>
              </a:spcBef>
            </a:pPr>
            <a:r>
              <a:rPr lang="en-CA" sz="1600" dirty="0">
                <a:solidFill>
                  <a:schemeClr val="accent3">
                    <a:lumMod val="25000"/>
                  </a:schemeClr>
                </a:solidFill>
                <a:latin typeface="Abadi" panose="020B0604020104020204" pitchFamily="34" charset="0"/>
              </a:rPr>
              <a:t>Show a </a:t>
            </a:r>
            <a:r>
              <a:rPr lang="en-US" sz="16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r>
              <a:rPr lang="en-US" sz="1600" dirty="0">
                <a:solidFill>
                  <a:schemeClr val="accent3">
                    <a:lumMod val="25000"/>
                  </a:schemeClr>
                </a:solidFill>
                <a:latin typeface="Abadi" panose="020B0604020104020204" pitchFamily="34" charset="0"/>
              </a:rPr>
              <a:t>ES-L1, GEO, HEO, SSO having success ratio as compared to others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58FF066-B33E-7D1E-6CDE-018634A96B74}"/>
              </a:ext>
            </a:extLst>
          </p:cNvPr>
          <p:cNvPicPr>
            <a:picLocks noChangeAspect="1"/>
          </p:cNvPicPr>
          <p:nvPr/>
        </p:nvPicPr>
        <p:blipFill>
          <a:blip r:embed="rId3"/>
          <a:stretch>
            <a:fillRect/>
          </a:stretch>
        </p:blipFill>
        <p:spPr>
          <a:xfrm>
            <a:off x="2241031" y="3019347"/>
            <a:ext cx="7157802" cy="268375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gn="just">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gn="just">
              <a:lnSpc>
                <a:spcPct val="100000"/>
              </a:lnSpc>
              <a:spcBef>
                <a:spcPts val="1400"/>
              </a:spcBef>
            </a:pPr>
            <a:endParaRPr lang="en-US" sz="2200"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834204B-FF64-2E51-099D-82847F84EA7B}"/>
              </a:ext>
            </a:extLst>
          </p:cNvPr>
          <p:cNvPicPr>
            <a:picLocks noChangeAspect="1"/>
          </p:cNvPicPr>
          <p:nvPr/>
        </p:nvPicPr>
        <p:blipFill>
          <a:blip r:embed="rId3"/>
          <a:stretch>
            <a:fillRect/>
          </a:stretch>
        </p:blipFill>
        <p:spPr>
          <a:xfrm>
            <a:off x="6096000" y="2069756"/>
            <a:ext cx="5189611" cy="363571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653852"/>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r>
              <a:rPr lang="en-US" sz="2200" dirty="0">
                <a:solidFill>
                  <a:schemeClr val="accent3">
                    <a:lumMod val="25000"/>
                  </a:schemeClr>
                </a:solidFill>
                <a:latin typeface="Abadi" panose="020B0604020104020204" pitchFamily="34" charset="0"/>
              </a:rPr>
              <a:t>GTO we cannot distinguish as we have both values</a:t>
            </a: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Polar, LEO and ISS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B624B4C-709F-0492-E421-C26AED93D178}"/>
              </a:ext>
            </a:extLst>
          </p:cNvPr>
          <p:cNvPicPr>
            <a:picLocks noChangeAspect="1"/>
          </p:cNvPicPr>
          <p:nvPr/>
        </p:nvPicPr>
        <p:blipFill>
          <a:blip r:embed="rId3"/>
          <a:stretch>
            <a:fillRect/>
          </a:stretch>
        </p:blipFill>
        <p:spPr>
          <a:xfrm>
            <a:off x="6027811" y="2160886"/>
            <a:ext cx="5257800" cy="333707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ratio kept increasing till 2020, since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BC77957-A46B-5E44-31A3-7C53186B90C5}"/>
              </a:ext>
            </a:extLst>
          </p:cNvPr>
          <p:cNvPicPr>
            <a:picLocks noChangeAspect="1"/>
          </p:cNvPicPr>
          <p:nvPr/>
        </p:nvPicPr>
        <p:blipFill>
          <a:blip r:embed="rId3"/>
          <a:stretch>
            <a:fillRect/>
          </a:stretch>
        </p:blipFill>
        <p:spPr>
          <a:xfrm>
            <a:off x="6027811" y="2069756"/>
            <a:ext cx="5223994" cy="356654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 are listed below:</a:t>
            </a:r>
          </a:p>
          <a:p>
            <a:pPr lvl="1">
              <a:lnSpc>
                <a:spcPct val="100000"/>
              </a:lnSpc>
              <a:spcBef>
                <a:spcPts val="1400"/>
              </a:spcBef>
            </a:pPr>
            <a:r>
              <a:rPr lang="en-US" sz="1600" dirty="0">
                <a:solidFill>
                  <a:srgbClr val="7030A0"/>
                </a:solidFill>
                <a:latin typeface="Abadi" panose="020B0604020104020204" pitchFamily="34" charset="0"/>
              </a:rPr>
              <a:t>CCAFS LC-40</a:t>
            </a:r>
          </a:p>
          <a:p>
            <a:pPr lvl="1">
              <a:lnSpc>
                <a:spcPct val="100000"/>
              </a:lnSpc>
              <a:spcBef>
                <a:spcPts val="1400"/>
              </a:spcBef>
            </a:pPr>
            <a:r>
              <a:rPr lang="en-US" sz="1600" dirty="0">
                <a:solidFill>
                  <a:srgbClr val="7030A0"/>
                </a:solidFill>
                <a:latin typeface="Abadi" panose="020B0604020104020204" pitchFamily="34" charset="0"/>
              </a:rPr>
              <a:t>VAFB SLC-4E</a:t>
            </a:r>
          </a:p>
          <a:p>
            <a:pPr lvl="1">
              <a:lnSpc>
                <a:spcPct val="100000"/>
              </a:lnSpc>
              <a:spcBef>
                <a:spcPts val="1400"/>
              </a:spcBef>
            </a:pPr>
            <a:r>
              <a:rPr lang="en-US" sz="1600" dirty="0">
                <a:solidFill>
                  <a:srgbClr val="7030A0"/>
                </a:solidFill>
                <a:latin typeface="Abadi" panose="020B0604020104020204" pitchFamily="34" charset="0"/>
              </a:rPr>
              <a:t>KSC LC-39A</a:t>
            </a:r>
          </a:p>
          <a:p>
            <a:pPr lvl="1">
              <a:lnSpc>
                <a:spcPct val="100000"/>
              </a:lnSpc>
              <a:spcBef>
                <a:spcPts val="1400"/>
              </a:spcBef>
            </a:pPr>
            <a:r>
              <a:rPr lang="en-US" sz="1600" dirty="0">
                <a:solidFill>
                  <a:srgbClr val="7030A0"/>
                </a:solidFill>
                <a:latin typeface="Abadi" panose="020B0604020104020204" pitchFamily="34" charset="0"/>
              </a:rPr>
              <a:t>CCAFS SLC-40</a:t>
            </a:r>
          </a:p>
          <a:p>
            <a:pPr lvl="1">
              <a:lnSpc>
                <a:spcPct val="100000"/>
              </a:lnSpc>
              <a:spcBef>
                <a:spcPts val="1400"/>
              </a:spcBef>
            </a:pPr>
            <a:endParaRPr lang="en-US" sz="1600" dirty="0">
              <a:solidFill>
                <a:srgbClr val="7030A0"/>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query result is presented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E894441-5068-5BC8-9327-A2F65C166282}"/>
              </a:ext>
            </a:extLst>
          </p:cNvPr>
          <p:cNvPicPr>
            <a:picLocks noChangeAspect="1"/>
          </p:cNvPicPr>
          <p:nvPr/>
        </p:nvPicPr>
        <p:blipFill>
          <a:blip r:embed="rId3"/>
          <a:stretch>
            <a:fillRect/>
          </a:stretch>
        </p:blipFill>
        <p:spPr>
          <a:xfrm>
            <a:off x="770010" y="4946207"/>
            <a:ext cx="7734300" cy="6381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53F79CA1-B090-3AF3-FE49-037F2B0E9860}"/>
              </a:ext>
            </a:extLst>
          </p:cNvPr>
          <p:cNvPicPr>
            <a:picLocks noChangeAspect="1"/>
          </p:cNvPicPr>
          <p:nvPr/>
        </p:nvPicPr>
        <p:blipFill>
          <a:blip r:embed="rId3"/>
          <a:stretch>
            <a:fillRect/>
          </a:stretch>
        </p:blipFill>
        <p:spPr>
          <a:xfrm>
            <a:off x="2233535" y="2405885"/>
            <a:ext cx="7320119" cy="336944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query result is presented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EE55C91-5164-594A-5182-11FA512F2B05}"/>
              </a:ext>
            </a:extLst>
          </p:cNvPr>
          <p:cNvPicPr>
            <a:picLocks noChangeAspect="1"/>
          </p:cNvPicPr>
          <p:nvPr/>
        </p:nvPicPr>
        <p:blipFill>
          <a:blip r:embed="rId3"/>
          <a:stretch>
            <a:fillRect/>
          </a:stretch>
        </p:blipFill>
        <p:spPr>
          <a:xfrm>
            <a:off x="1128783" y="2878569"/>
            <a:ext cx="9798056" cy="600366"/>
          </a:xfrm>
          <a:prstGeom prst="rect">
            <a:avLst/>
          </a:prstGeom>
        </p:spPr>
      </p:pic>
      <p:pic>
        <p:nvPicPr>
          <p:cNvPr id="8" name="Picture 7">
            <a:extLst>
              <a:ext uri="{FF2B5EF4-FFF2-40B4-BE49-F238E27FC236}">
                <a16:creationId xmlns:a16="http://schemas.microsoft.com/office/drawing/2014/main" id="{EBCF860B-5E4C-CBA9-7695-5E8D293AD183}"/>
              </a:ext>
            </a:extLst>
          </p:cNvPr>
          <p:cNvPicPr>
            <a:picLocks noChangeAspect="1"/>
          </p:cNvPicPr>
          <p:nvPr/>
        </p:nvPicPr>
        <p:blipFill>
          <a:blip r:embed="rId4"/>
          <a:stretch>
            <a:fillRect/>
          </a:stretch>
        </p:blipFill>
        <p:spPr>
          <a:xfrm>
            <a:off x="1196972" y="3768725"/>
            <a:ext cx="3667125" cy="16668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query result is presented below</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4634549-516F-C88B-91A6-FADBF3359450}"/>
              </a:ext>
            </a:extLst>
          </p:cNvPr>
          <p:cNvPicPr>
            <a:picLocks noChangeAspect="1"/>
          </p:cNvPicPr>
          <p:nvPr/>
        </p:nvPicPr>
        <p:blipFill>
          <a:blip r:embed="rId3"/>
          <a:stretch>
            <a:fillRect/>
          </a:stretch>
        </p:blipFill>
        <p:spPr>
          <a:xfrm>
            <a:off x="2466523" y="2799459"/>
            <a:ext cx="6352562" cy="297586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r>
              <a:rPr lang="en-US" sz="2200" dirty="0">
                <a:solidFill>
                  <a:schemeClr val="accent3">
                    <a:lumMod val="25000"/>
                  </a:schemeClr>
                </a:solidFill>
                <a:latin typeface="Abadi"/>
              </a:rPr>
              <a:t>The query result is presented below</a:t>
            </a:r>
          </a:p>
          <a:p>
            <a:pPr>
              <a:lnSpc>
                <a:spcPct val="100000"/>
              </a:lnSpc>
              <a:spcBef>
                <a:spcPts val="1400"/>
              </a:spcBef>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2034AF8-5848-2336-5458-ECB1DA3042AB}"/>
              </a:ext>
            </a:extLst>
          </p:cNvPr>
          <p:cNvPicPr>
            <a:picLocks noChangeAspect="1"/>
          </p:cNvPicPr>
          <p:nvPr/>
        </p:nvPicPr>
        <p:blipFill>
          <a:blip r:embed="rId3"/>
          <a:stretch>
            <a:fillRect/>
          </a:stretch>
        </p:blipFill>
        <p:spPr>
          <a:xfrm>
            <a:off x="2675019" y="2867002"/>
            <a:ext cx="5935570" cy="32482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rgbClr val="7030A0"/>
                </a:solidFill>
                <a:latin typeface="Abadi" panose="020B0604020104020204" pitchFamily="34" charset="0"/>
              </a:rPr>
              <a:t>F9 FT B1022 </a:t>
            </a:r>
          </a:p>
          <a:p>
            <a:pPr lvl="1">
              <a:lnSpc>
                <a:spcPct val="100000"/>
              </a:lnSpc>
              <a:spcBef>
                <a:spcPts val="1400"/>
              </a:spcBef>
            </a:pPr>
            <a:r>
              <a:rPr lang="en-US" sz="1800" dirty="0">
                <a:solidFill>
                  <a:srgbClr val="7030A0"/>
                </a:solidFill>
                <a:latin typeface="Abadi" panose="020B0604020104020204" pitchFamily="34" charset="0"/>
              </a:rPr>
              <a:t>F9 FT B1026 </a:t>
            </a:r>
          </a:p>
          <a:p>
            <a:pPr lvl="1">
              <a:lnSpc>
                <a:spcPct val="100000"/>
              </a:lnSpc>
              <a:spcBef>
                <a:spcPts val="1400"/>
              </a:spcBef>
            </a:pPr>
            <a:r>
              <a:rPr lang="en-US" sz="1800" dirty="0">
                <a:solidFill>
                  <a:srgbClr val="7030A0"/>
                </a:solidFill>
                <a:latin typeface="Abadi" panose="020B0604020104020204" pitchFamily="34" charset="0"/>
              </a:rPr>
              <a:t>F9 FT B1021.2 </a:t>
            </a:r>
          </a:p>
          <a:p>
            <a:pPr lvl="1">
              <a:lnSpc>
                <a:spcPct val="100000"/>
              </a:lnSpc>
              <a:spcBef>
                <a:spcPts val="1400"/>
              </a:spcBef>
            </a:pPr>
            <a:r>
              <a:rPr lang="en-US" sz="1800" dirty="0">
                <a:solidFill>
                  <a:srgbClr val="7030A0"/>
                </a:solidFill>
                <a:latin typeface="Abadi" panose="020B0604020104020204" pitchFamily="34" charset="0"/>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32646" y="2492815"/>
            <a:ext cx="10326708" cy="266228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ratio has KSC LC-39A site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version that has the highest success ratio is FT Booster</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has the highest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The most cost reducing is the Reusable Falcon 9 rocket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a:rPr>
              <a:t>The query result is presented below</a:t>
            </a: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FADF0CC-9353-BFEB-2B42-93A99B020F48}"/>
              </a:ext>
            </a:extLst>
          </p:cNvPr>
          <p:cNvPicPr>
            <a:picLocks noChangeAspect="1"/>
          </p:cNvPicPr>
          <p:nvPr/>
        </p:nvPicPr>
        <p:blipFill>
          <a:blip r:embed="rId3"/>
          <a:stretch>
            <a:fillRect/>
          </a:stretch>
        </p:blipFill>
        <p:spPr>
          <a:xfrm>
            <a:off x="2380453" y="2780459"/>
            <a:ext cx="6524701" cy="310841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a:rPr>
              <a:t>The query result is presented below</a:t>
            </a:r>
            <a:endParaRPr lang="en-US" sz="24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69E6508-F09E-5730-1CDE-B82BED1FB592}"/>
              </a:ext>
            </a:extLst>
          </p:cNvPr>
          <p:cNvPicPr>
            <a:picLocks noChangeAspect="1"/>
          </p:cNvPicPr>
          <p:nvPr/>
        </p:nvPicPr>
        <p:blipFill>
          <a:blip r:embed="rId3"/>
          <a:stretch>
            <a:fillRect/>
          </a:stretch>
        </p:blipFill>
        <p:spPr>
          <a:xfrm>
            <a:off x="3508265" y="2780301"/>
            <a:ext cx="4269077" cy="324527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The query result is presented below</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E1A1A1C-4DF7-12B0-3AB3-0097171230D2}"/>
              </a:ext>
            </a:extLst>
          </p:cNvPr>
          <p:cNvPicPr>
            <a:picLocks noChangeAspect="1"/>
          </p:cNvPicPr>
          <p:nvPr/>
        </p:nvPicPr>
        <p:blipFill>
          <a:blip r:embed="rId3"/>
          <a:stretch>
            <a:fillRect/>
          </a:stretch>
        </p:blipFill>
        <p:spPr>
          <a:xfrm>
            <a:off x="1509858" y="3061902"/>
            <a:ext cx="8265891" cy="271342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The query result is presented below</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6367C196-0FE5-A644-B826-7CABA3E373C8}"/>
              </a:ext>
            </a:extLst>
          </p:cNvPr>
          <p:cNvPicPr>
            <a:picLocks noChangeAspect="1"/>
          </p:cNvPicPr>
          <p:nvPr/>
        </p:nvPicPr>
        <p:blipFill>
          <a:blip r:embed="rId3"/>
          <a:stretch>
            <a:fillRect/>
          </a:stretch>
        </p:blipFill>
        <p:spPr>
          <a:xfrm>
            <a:off x="2845871" y="3501114"/>
            <a:ext cx="5593866" cy="25244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90E79198-7778-67F1-E37A-C7417681CA82}"/>
              </a:ext>
            </a:extLst>
          </p:cNvPr>
          <p:cNvPicPr>
            <a:picLocks noGrp="1" noChangeAspect="1"/>
          </p:cNvPicPr>
          <p:nvPr>
            <p:ph idx="4294967295"/>
          </p:nvPr>
        </p:nvPicPr>
        <p:blipFill>
          <a:blip r:embed="rId3"/>
          <a:stretch>
            <a:fillRect/>
          </a:stretch>
        </p:blipFill>
        <p:spPr>
          <a:xfrm>
            <a:off x="1155016" y="1968012"/>
            <a:ext cx="9745589" cy="435133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 LOCATIONS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9ECC14F0-B3A5-1EA8-EF67-824115F30EFF}"/>
              </a:ext>
            </a:extLst>
          </p:cNvPr>
          <p:cNvPicPr>
            <a:picLocks noGrp="1" noChangeAspect="1"/>
          </p:cNvPicPr>
          <p:nvPr>
            <p:ph idx="4294967295"/>
          </p:nvPr>
        </p:nvPicPr>
        <p:blipFill>
          <a:blip r:embed="rId3"/>
          <a:stretch>
            <a:fillRect/>
          </a:stretch>
        </p:blipFill>
        <p:spPr>
          <a:xfrm>
            <a:off x="1155016" y="1875054"/>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SLC 40</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7040C7BE-75F4-2AC9-EB7D-F1FA29F46579}"/>
              </a:ext>
            </a:extLst>
          </p:cNvPr>
          <p:cNvPicPr>
            <a:picLocks noGrp="1" noChangeAspect="1"/>
          </p:cNvPicPr>
          <p:nvPr>
            <p:ph idx="4294967295"/>
          </p:nvPr>
        </p:nvPicPr>
        <p:blipFill>
          <a:blip r:embed="rId3"/>
          <a:stretch>
            <a:fillRect/>
          </a:stretch>
        </p:blipFill>
        <p:spPr>
          <a:xfrm>
            <a:off x="1728897" y="1911567"/>
            <a:ext cx="8597827"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SLC 40</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2D7B3A89-2FB5-2059-8723-A26B8242FF6D}"/>
              </a:ext>
            </a:extLst>
          </p:cNvPr>
          <p:cNvPicPr>
            <a:picLocks noGrp="1" noChangeAspect="1"/>
          </p:cNvPicPr>
          <p:nvPr>
            <p:ph idx="4294967295"/>
          </p:nvPr>
        </p:nvPicPr>
        <p:blipFill>
          <a:blip r:embed="rId3"/>
          <a:stretch>
            <a:fillRect/>
          </a:stretch>
        </p:blipFill>
        <p:spPr>
          <a:xfrm>
            <a:off x="1223205" y="1739486"/>
            <a:ext cx="9745589"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SITES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10399485" cy="306438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aim of the project is to build an appropriate model for forecasting the likelihood of successful landing. It is as result of leveraging predictive data based on machine learning field</a:t>
            </a:r>
          </a:p>
          <a:p>
            <a:pPr>
              <a:spcBef>
                <a:spcPts val="1400"/>
              </a:spcBef>
            </a:pPr>
            <a:r>
              <a:rPr lang="en-US" sz="2200" dirty="0">
                <a:solidFill>
                  <a:schemeClr val="accent3">
                    <a:lumMod val="25000"/>
                  </a:schemeClr>
                </a:solidFill>
                <a:latin typeface="Abadi" panose="020B0604020104020204" pitchFamily="34" charset="0"/>
              </a:rPr>
              <a:t>Cost effectivity is very important for aerospace industry players and for the environment as well. In this project, SpaceX’s Falcon 9 resulted as most effective one</a:t>
            </a:r>
          </a:p>
          <a:p>
            <a:pPr>
              <a:spcBef>
                <a:spcPts val="1400"/>
              </a:spcBef>
            </a:pPr>
            <a:r>
              <a:rPr lang="en-US" sz="2200" dirty="0">
                <a:solidFill>
                  <a:schemeClr val="accent3">
                    <a:lumMod val="25000"/>
                  </a:schemeClr>
                </a:solidFill>
                <a:latin typeface="Abadi" panose="020B0604020104020204" pitchFamily="34" charset="0"/>
              </a:rPr>
              <a:t>The methodology used in this project includes data collection, data wrangling, model selection and model evaluation</a:t>
            </a:r>
          </a:p>
          <a:p>
            <a:pPr>
              <a:spcBef>
                <a:spcPts val="1400"/>
              </a:spcBef>
            </a:pPr>
            <a:r>
              <a:rPr lang="en-US" sz="2200" dirty="0">
                <a:solidFill>
                  <a:schemeClr val="accent3">
                    <a:lumMod val="25000"/>
                  </a:schemeClr>
                </a:solidFill>
                <a:latin typeface="Abadi" panose="020B0604020104020204" pitchFamily="34" charset="0"/>
              </a:rPr>
              <a:t>Cost competitiveness in aerospace industry is very significant due to direct environment impact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F02C2591-17C3-B0C4-D4DC-9F349E5729D7}"/>
              </a:ext>
            </a:extLst>
          </p:cNvPr>
          <p:cNvPicPr>
            <a:picLocks noGrp="1" noChangeAspect="1"/>
          </p:cNvPicPr>
          <p:nvPr>
            <p:ph idx="4294967295"/>
          </p:nvPr>
        </p:nvPicPr>
        <p:blipFill>
          <a:blip r:embed="rId3"/>
          <a:stretch>
            <a:fillRect/>
          </a:stretch>
        </p:blipFill>
        <p:spPr>
          <a:xfrm>
            <a:off x="820208" y="1674235"/>
            <a:ext cx="10551583"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 41.7% Success Ratio</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067DBFCD-AEA7-88AC-D046-07E635FA9027}"/>
              </a:ext>
            </a:extLst>
          </p:cNvPr>
          <p:cNvPicPr>
            <a:picLocks noGrp="1" noChangeAspect="1"/>
          </p:cNvPicPr>
          <p:nvPr>
            <p:ph idx="4294967295"/>
          </p:nvPr>
        </p:nvPicPr>
        <p:blipFill>
          <a:blip r:embed="rId3"/>
          <a:stretch>
            <a:fillRect/>
          </a:stretch>
        </p:blipFill>
        <p:spPr>
          <a:xfrm>
            <a:off x="888669" y="1380967"/>
            <a:ext cx="10414662" cy="4351338"/>
          </a:xfrm>
          <a:prstGeom prst="rect">
            <a:avLst/>
          </a:prstGeom>
          <a:ln>
            <a:noFill/>
          </a:ln>
          <a:effectLst>
            <a:outerShdw blurRad="292100" dist="139700" dir="2700000" algn="tl" rotWithShape="0">
              <a:srgbClr val="333333">
                <a:alpha val="65000"/>
              </a:srgbClr>
            </a:outerShdw>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Highest accuracy of classification models 0.8333333333333334</a:t>
            </a:r>
          </a:p>
          <a:p>
            <a:pPr lvl="1">
              <a:lnSpc>
                <a:spcPct val="100000"/>
              </a:lnSpc>
              <a:spcBef>
                <a:spcPts val="1400"/>
              </a:spcBef>
            </a:pPr>
            <a:r>
              <a:rPr lang="en-US" sz="1800" dirty="0">
                <a:solidFill>
                  <a:srgbClr val="7030A0"/>
                </a:solidFill>
                <a:latin typeface="Abadi" panose="020B0604020104020204" pitchFamily="34" charset="0"/>
              </a:rPr>
              <a:t>Logistic Regression</a:t>
            </a:r>
          </a:p>
          <a:p>
            <a:pPr lvl="1">
              <a:lnSpc>
                <a:spcPct val="100000"/>
              </a:lnSpc>
              <a:spcBef>
                <a:spcPts val="1400"/>
              </a:spcBef>
            </a:pPr>
            <a:r>
              <a:rPr lang="en-US" sz="1800" dirty="0">
                <a:solidFill>
                  <a:srgbClr val="7030A0"/>
                </a:solidFill>
                <a:latin typeface="Abadi" panose="020B0604020104020204" pitchFamily="34" charset="0"/>
              </a:rPr>
              <a:t>Support Vector Machine</a:t>
            </a:r>
          </a:p>
          <a:p>
            <a:pPr lvl="1">
              <a:lnSpc>
                <a:spcPct val="100000"/>
              </a:lnSpc>
              <a:spcBef>
                <a:spcPts val="1400"/>
              </a:spcBef>
            </a:pPr>
            <a:r>
              <a:rPr lang="en-US" sz="1800" dirty="0">
                <a:solidFill>
                  <a:srgbClr val="7030A0"/>
                </a:solidFill>
                <a:latin typeface="Abadi" panose="020B0604020104020204" pitchFamily="34" charset="0"/>
              </a:rPr>
              <a:t>KNN</a:t>
            </a:r>
          </a:p>
          <a:p>
            <a:pPr lvl="1">
              <a:lnSpc>
                <a:spcPct val="100000"/>
              </a:lnSpc>
              <a:spcBef>
                <a:spcPts val="1400"/>
              </a:spcBef>
            </a:pPr>
            <a:endParaRPr lang="en-US" sz="1800" dirty="0">
              <a:solidFill>
                <a:srgbClr val="7030A0"/>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6850063-38BE-92E2-5C76-415FD6C548C3}"/>
              </a:ext>
            </a:extLst>
          </p:cNvPr>
          <p:cNvPicPr>
            <a:picLocks noChangeAspect="1"/>
          </p:cNvPicPr>
          <p:nvPr/>
        </p:nvPicPr>
        <p:blipFill>
          <a:blip r:embed="rId3"/>
          <a:stretch>
            <a:fillRect/>
          </a:stretch>
        </p:blipFill>
        <p:spPr>
          <a:xfrm>
            <a:off x="6095999" y="2690311"/>
            <a:ext cx="5189612" cy="29021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57400"/>
            <a:ext cx="4749519" cy="369404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Confusion matrix with the best performing model has the highest sum of true positives and true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3728D32-8B04-4073-DF6A-209687932358}"/>
              </a:ext>
            </a:extLst>
          </p:cNvPr>
          <p:cNvPicPr>
            <a:picLocks noChangeAspect="1"/>
          </p:cNvPicPr>
          <p:nvPr/>
        </p:nvPicPr>
        <p:blipFill>
          <a:blip r:embed="rId3"/>
          <a:stretch>
            <a:fillRect/>
          </a:stretch>
        </p:blipFill>
        <p:spPr>
          <a:xfrm>
            <a:off x="6096000" y="2057400"/>
            <a:ext cx="5189611" cy="376561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04006" cy="415051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highest success ratio has KSC LC-39A site</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version that has the highest success ratio is FT Booster</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has the highest success ratio</a:t>
            </a:r>
          </a:p>
          <a:p>
            <a:pPr>
              <a:lnSpc>
                <a:spcPct val="100000"/>
              </a:lnSpc>
              <a:spcBef>
                <a:spcPts val="1400"/>
              </a:spcBef>
            </a:pPr>
            <a:r>
              <a:rPr lang="en-US" sz="2200" dirty="0">
                <a:solidFill>
                  <a:schemeClr val="accent3">
                    <a:lumMod val="25000"/>
                  </a:schemeClr>
                </a:solidFill>
                <a:latin typeface="Abadi" panose="020B0604020104020204" pitchFamily="34" charset="0"/>
              </a:rPr>
              <a:t>The most cost reducing is the Reusable Falcon 9 rocket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rgbClr val="7030A0"/>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rgbClr val="7030A0"/>
                </a:solidFill>
                <a:latin typeface="Abadi"/>
              </a:rPr>
              <a:t>Missing values were replaced with Mean Value.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rgbClr val="7030A0"/>
                </a:solidFill>
                <a:latin typeface="Abadi"/>
              </a:rPr>
              <a:t>Different classification models were chosen and the best parameters were found for tunning. Also, the last evaluate accuracy and precision is presented.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457200" lvl="1" indent="0">
              <a:lnSpc>
                <a:spcPct val="120000"/>
              </a:lnSpc>
              <a:spcBef>
                <a:spcPts val="1400"/>
              </a:spcBef>
              <a:buNone/>
            </a:pPr>
            <a:endParaRPr lang="en-US" sz="2400" dirty="0">
              <a:solidFill>
                <a:schemeClr val="bg2">
                  <a:lumMod val="50000"/>
                </a:schemeClr>
              </a:solidFill>
              <a:latin typeface="Abadi"/>
            </a:endParaRPr>
          </a:p>
          <a:p>
            <a:pPr marL="457200" lvl="1" indent="0">
              <a:lnSpc>
                <a:spcPct val="120000"/>
              </a:lnSpc>
              <a:spcBef>
                <a:spcPts val="1400"/>
              </a:spcBef>
              <a:buNone/>
            </a:pPr>
            <a:r>
              <a:rPr lang="en-US" dirty="0">
                <a:latin typeface="Abadi"/>
              </a:rPr>
              <a:t>Data was collected using:</a:t>
            </a:r>
          </a:p>
          <a:p>
            <a:pPr lvl="1">
              <a:lnSpc>
                <a:spcPct val="120000"/>
              </a:lnSpc>
              <a:spcBef>
                <a:spcPts val="1400"/>
              </a:spcBef>
            </a:pPr>
            <a:r>
              <a:rPr lang="en-US" sz="2000" dirty="0">
                <a:solidFill>
                  <a:srgbClr val="7030A0"/>
                </a:solidFill>
                <a:latin typeface="Abadi"/>
              </a:rPr>
              <a:t>SpaceX API and </a:t>
            </a:r>
          </a:p>
          <a:p>
            <a:pPr lvl="1">
              <a:lnSpc>
                <a:spcPct val="120000"/>
              </a:lnSpc>
              <a:spcBef>
                <a:spcPts val="1400"/>
              </a:spcBef>
            </a:pPr>
            <a:r>
              <a:rPr lang="en-US" sz="2000" dirty="0">
                <a:solidFill>
                  <a:srgbClr val="7030A0"/>
                </a:solidFill>
                <a:latin typeface="Abadi"/>
              </a:rPr>
              <a:t>Web Scraping from Wikipedia.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Couple of API’s were used for data collection, as presented on the right side.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latin typeface="Abadi" panose="020B0604020104020204" pitchFamily="34" charset="0"/>
                <a:hlinkClick r:id="rId3"/>
              </a:rPr>
              <a:t>testrepo</a:t>
            </a:r>
            <a:r>
              <a:rPr lang="en-US" sz="2200" dirty="0">
                <a:latin typeface="Abadi" panose="020B0604020104020204" pitchFamily="34" charset="0"/>
                <a:hlinkClick r:id="rId3"/>
              </a:rPr>
              <a:t>/</a:t>
            </a:r>
            <a:r>
              <a:rPr lang="en-US" sz="2200" dirty="0" err="1">
                <a:latin typeface="Abadi" panose="020B0604020104020204" pitchFamily="34" charset="0"/>
                <a:hlinkClick r:id="rId3"/>
              </a:rPr>
              <a:t>jupyter</a:t>
            </a:r>
            <a:r>
              <a:rPr lang="en-US" sz="2200" dirty="0">
                <a:latin typeface="Abadi" panose="020B0604020104020204" pitchFamily="34" charset="0"/>
                <a:hlinkClick r:id="rId3"/>
              </a:rPr>
              <a:t>-labs-</a:t>
            </a:r>
            <a:r>
              <a:rPr lang="en-US" sz="2200" dirty="0" err="1">
                <a:latin typeface="Abadi" panose="020B0604020104020204" pitchFamily="34" charset="0"/>
                <a:hlinkClick r:id="rId3"/>
              </a:rPr>
              <a:t>spacex</a:t>
            </a:r>
            <a:r>
              <a:rPr lang="en-US" sz="2200" dirty="0">
                <a:latin typeface="Abadi" panose="020B0604020104020204" pitchFamily="34" charset="0"/>
                <a:hlinkClick r:id="rId3"/>
              </a:rPr>
              <a:t>-data-collection-</a:t>
            </a:r>
            <a:r>
              <a:rPr lang="en-US" sz="2200" dirty="0" err="1">
                <a:latin typeface="Abadi" panose="020B0604020104020204" pitchFamily="34" charset="0"/>
                <a:hlinkClick r:id="rId3"/>
              </a:rPr>
              <a:t>api.ipynb</a:t>
            </a:r>
            <a:r>
              <a:rPr lang="en-US" sz="2200" dirty="0">
                <a:latin typeface="Abadi" panose="020B0604020104020204" pitchFamily="34" charset="0"/>
                <a:hlinkClick r:id="rId3"/>
              </a:rPr>
              <a:t> at main · </a:t>
            </a:r>
            <a:r>
              <a:rPr lang="en-US" sz="2200" dirty="0" err="1">
                <a:latin typeface="Abadi" panose="020B0604020104020204" pitchFamily="34" charset="0"/>
                <a:hlinkClick r:id="rId3"/>
              </a:rPr>
              <a:t>mmilotm</a:t>
            </a:r>
            <a:r>
              <a:rPr lang="en-US" sz="2200" dirty="0">
                <a:latin typeface="Abadi" panose="020B0604020104020204" pitchFamily="34" charset="0"/>
                <a:hlinkClick r:id="rId3"/>
              </a:rPr>
              <a:t>/</a:t>
            </a:r>
            <a:r>
              <a:rPr lang="en-US" sz="2200" dirty="0" err="1">
                <a:latin typeface="Abadi" panose="020B0604020104020204" pitchFamily="34" charset="0"/>
                <a:hlinkClick r:id="rId3"/>
              </a:rPr>
              <a:t>testrepo</a:t>
            </a:r>
            <a:r>
              <a:rPr lang="en-US" sz="2200" dirty="0">
                <a:latin typeface="Abadi" panose="020B0604020104020204" pitchFamily="34" charset="0"/>
                <a:hlinkClick r:id="rId3"/>
              </a:rPr>
              <a:t> (github.com)</a:t>
            </a:r>
            <a:endParaRPr lang="en-US" sz="2200" dirty="0">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BF5A4EDE-C44E-0CC2-3C59-538AC3493A41}"/>
              </a:ext>
            </a:extLst>
          </p:cNvPr>
          <p:cNvPicPr>
            <a:picLocks noChangeAspect="1"/>
          </p:cNvPicPr>
          <p:nvPr/>
        </p:nvPicPr>
        <p:blipFill>
          <a:blip r:embed="rId4"/>
          <a:stretch>
            <a:fillRect/>
          </a:stretch>
        </p:blipFill>
        <p:spPr>
          <a:xfrm>
            <a:off x="5910262" y="1800225"/>
            <a:ext cx="5461000" cy="419519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398337" cy="4233285"/>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used for web scraping from Wikipedia.</a:t>
            </a:r>
          </a:p>
          <a:p>
            <a:pPr>
              <a:lnSpc>
                <a:spcPct val="100000"/>
              </a:lnSpc>
              <a:spcBef>
                <a:spcPts val="1400"/>
              </a:spcBef>
            </a:pPr>
            <a:r>
              <a:rPr lang="en-US" sz="2200" dirty="0">
                <a:solidFill>
                  <a:schemeClr val="accent3">
                    <a:lumMod val="25000"/>
                  </a:schemeClr>
                </a:solidFill>
                <a:latin typeface="Abadi"/>
              </a:rPr>
              <a:t>URL:</a:t>
            </a:r>
            <a:endPar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endParaRPr>
          </a:p>
          <a:p>
            <a:pPr marL="0" indent="0">
              <a:lnSpc>
                <a:spcPct val="100000"/>
              </a:lnSpc>
              <a:spcBef>
                <a:spcPts val="1400"/>
              </a:spcBef>
              <a:buNone/>
            </a:pPr>
            <a:r>
              <a:rPr lang="en-US" sz="2200" dirty="0">
                <a:solidFill>
                  <a:schemeClr val="accent3">
                    <a:lumMod val="25000"/>
                  </a:schemeClr>
                </a:solidFill>
                <a:latin typeface="Abadi"/>
                <a:hlinkClick r:id="rId3"/>
              </a:rPr>
              <a:t>https://en.wikipedia.org/wiki/List_of_Falcon_9_and_Falcon_Heavy_launches</a:t>
            </a:r>
            <a:r>
              <a:rPr lang="en-US" sz="2200" dirty="0">
                <a:solidFill>
                  <a:schemeClr val="accent3">
                    <a:lumMod val="25000"/>
                  </a:schemeClr>
                </a:solidFill>
                <a:latin typeface="Abadi"/>
              </a:rPr>
              <a:t> </a:t>
            </a:r>
          </a:p>
          <a:p>
            <a:pPr marL="0" indent="0">
              <a:lnSpc>
                <a:spcPct val="100000"/>
              </a:lnSpc>
              <a:spcBef>
                <a:spcPts val="1400"/>
              </a:spcBef>
              <a:buNone/>
            </a:pPr>
            <a:r>
              <a:rPr lang="en-US" sz="2200" dirty="0" err="1">
                <a:latin typeface="Abadi" panose="020B0604020104020204" pitchFamily="34" charset="0"/>
                <a:hlinkClick r:id="rId4"/>
              </a:rPr>
              <a:t>testrepo</a:t>
            </a:r>
            <a:r>
              <a:rPr lang="en-US" sz="2200" dirty="0">
                <a:latin typeface="Abadi" panose="020B0604020104020204" pitchFamily="34" charset="0"/>
                <a:hlinkClick r:id="rId4"/>
              </a:rPr>
              <a:t>/</a:t>
            </a:r>
            <a:r>
              <a:rPr lang="en-US" sz="2200" dirty="0" err="1">
                <a:latin typeface="Abadi" panose="020B0604020104020204" pitchFamily="34" charset="0"/>
                <a:hlinkClick r:id="rId4"/>
              </a:rPr>
              <a:t>jupyter</a:t>
            </a:r>
            <a:r>
              <a:rPr lang="en-US" sz="2200" dirty="0">
                <a:latin typeface="Abadi" panose="020B0604020104020204" pitchFamily="34" charset="0"/>
                <a:hlinkClick r:id="rId4"/>
              </a:rPr>
              <a:t>-labs-</a:t>
            </a:r>
            <a:r>
              <a:rPr lang="en-US" sz="2200" dirty="0" err="1">
                <a:latin typeface="Abadi" panose="020B0604020104020204" pitchFamily="34" charset="0"/>
                <a:hlinkClick r:id="rId4"/>
              </a:rPr>
              <a:t>webscraping.ipynb</a:t>
            </a:r>
            <a:r>
              <a:rPr lang="en-US" sz="2200" dirty="0">
                <a:latin typeface="Abadi" panose="020B0604020104020204" pitchFamily="34" charset="0"/>
                <a:hlinkClick r:id="rId4"/>
              </a:rPr>
              <a:t> at main · </a:t>
            </a:r>
            <a:r>
              <a:rPr lang="en-US" sz="2200" dirty="0" err="1">
                <a:latin typeface="Abadi" panose="020B0604020104020204" pitchFamily="34" charset="0"/>
                <a:hlinkClick r:id="rId4"/>
              </a:rPr>
              <a:t>mmilotm</a:t>
            </a:r>
            <a:r>
              <a:rPr lang="en-US" sz="2200" dirty="0">
                <a:latin typeface="Abadi" panose="020B0604020104020204" pitchFamily="34" charset="0"/>
                <a:hlinkClick r:id="rId4"/>
              </a:rPr>
              <a:t>/</a:t>
            </a:r>
            <a:r>
              <a:rPr lang="en-US" sz="2200" dirty="0" err="1">
                <a:latin typeface="Abadi" panose="020B0604020104020204" pitchFamily="34" charset="0"/>
                <a:hlinkClick r:id="rId4"/>
              </a:rPr>
              <a:t>testrepo</a:t>
            </a:r>
            <a:r>
              <a:rPr lang="en-US" sz="2200" dirty="0">
                <a:latin typeface="Abadi" panose="020B0604020104020204" pitchFamily="34" charset="0"/>
                <a:hlinkClick r:id="rId4"/>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9" name="Picture 8">
            <a:extLst>
              <a:ext uri="{FF2B5EF4-FFF2-40B4-BE49-F238E27FC236}">
                <a16:creationId xmlns:a16="http://schemas.microsoft.com/office/drawing/2014/main" id="{544158D6-291C-FE2D-203D-547CAB00BC5F}"/>
              </a:ext>
            </a:extLst>
          </p:cNvPr>
          <p:cNvPicPr>
            <a:picLocks noChangeAspect="1"/>
          </p:cNvPicPr>
          <p:nvPr/>
        </p:nvPicPr>
        <p:blipFill>
          <a:blip r:embed="rId5"/>
          <a:stretch>
            <a:fillRect/>
          </a:stretch>
        </p:blipFill>
        <p:spPr>
          <a:xfrm>
            <a:off x="5910262" y="1765877"/>
            <a:ext cx="5467350" cy="425969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278</TotalTime>
  <Words>1417</Words>
  <Application>Microsoft Office PowerPoint</Application>
  <PresentationFormat>Widescreen</PresentationFormat>
  <Paragraphs>248</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Milot Mustafa</cp:lastModifiedBy>
  <cp:revision>225</cp:revision>
  <dcterms:created xsi:type="dcterms:W3CDTF">2021-04-29T18:58:34Z</dcterms:created>
  <dcterms:modified xsi:type="dcterms:W3CDTF">2023-12-05T13:23:46Z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